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60224-515F-CC49-B932-AB44C260067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46A34-A23F-9249-9A09-5A0598654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B81B-8E11-F73E-6B23-2175DE4B5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0DEEC-7138-6F3B-8B6E-A6E842C26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10949-3279-00ED-7EFD-91CE52CD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14FD6-2EBD-B7A5-2E41-8E3A78CB1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3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0F76-2BFC-58DE-107F-28FA6D76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AF78C-CE5F-68C3-2CBD-1530A691F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D2FED-508D-97C7-E42D-77DEDF00A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B319B-0C57-EEE5-61C7-F1BEAC67A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74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1455-87C4-9E31-E3C0-B151C00A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CF478-BEC0-BB5D-DD2B-78F137EAD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2D631-0864-9DA6-2194-DE145AEDE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352CA-E069-5371-B568-9C75EE139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B34D3-2798-4F22-8D3A-6FC164E3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5D9AD-4E8E-4F7A-FB0F-4BEBEC04C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56E7C-06DE-4EE3-F09B-D94796085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D63EB-C9BC-9CB2-894C-B8DD333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9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C2BFE-667E-96D7-58ED-8D45FDB4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8D8CB-B009-7519-B2C0-202BFFD8C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B3D12-5516-1E77-7B1A-5E38BDB58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1DE9D-A783-EFB7-5A48-9B9B6B529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9DCE-1B46-C682-81E2-D11CF4C5F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B1D8D-A158-2EB9-8C6A-A982CC731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2F58B-99FA-D49C-AC5B-F3D269780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B9-D3AA-77B2-14C1-C35999355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8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A72D-B49D-5512-9C82-29C33D24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C00E9-8DFA-A08E-4747-DDFD5A8E1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FA0FE-9A23-AEF5-33BA-A1E14EA0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1DFD6-6850-0C85-695B-1361742EE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3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786A6-6B9A-98BA-3123-0AEEEE21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76F46-D364-004B-95BD-3E5821546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F0098-19A1-D11B-C485-E94B59713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B0F1-F090-B674-A8A5-A8A979649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2C17-6FF9-2596-0992-38C002FB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79595-3F00-7D25-29EB-F0967D19C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C481F-1661-682A-2545-D6F15EE1B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605F4-D79C-3F91-5C8B-15A89AA64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2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6A71-6BC6-22CF-2AFF-F4F171B94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58CD8-8E4F-A3E3-D073-D701866AD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695A8-BDD7-DC94-531F-520B580EF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4CB-265E-5F02-9335-F5B7B2214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8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618B7-519D-CF34-D22B-5596459B5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E1A73-0CD7-71D1-CA7D-F45F86E0C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2FE36-6B6C-E9E6-31EF-110E1FDDE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E4B52-FE9B-DA29-3E0F-2C2F900B1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46A34-A23F-9249-9A09-5A05986549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4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6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1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6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0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1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EEAB7-4F7C-2344-A98F-6F1BAEA86FC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89E1-0F1F-3E43-847A-4BD850B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96010F-87CD-7E3B-A41F-C02BC2F7571E}"/>
              </a:ext>
            </a:extLst>
          </p:cNvPr>
          <p:cNvSpPr txBox="1"/>
          <p:nvPr/>
        </p:nvSpPr>
        <p:spPr>
          <a:xfrm>
            <a:off x="581787" y="1771154"/>
            <a:ext cx="11938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effectLst/>
                <a:latin typeface="CMBXTI10"/>
              </a:rPr>
              <a:t>Workflow Scheduling using Reinforcement Learning in Cloud Environment</a:t>
            </a:r>
            <a:endParaRPr lang="en-IN" sz="28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96D05-687D-FC52-F679-7F80FD69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3" y="9525"/>
            <a:ext cx="1498600" cy="1549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C8C689-ADBF-24B7-5BD1-C844DA4C4734}"/>
              </a:ext>
            </a:extLst>
          </p:cNvPr>
          <p:cNvSpPr txBox="1"/>
          <p:nvPr/>
        </p:nvSpPr>
        <p:spPr>
          <a:xfrm>
            <a:off x="39721" y="5315115"/>
            <a:ext cx="4349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- Yash Yadav (12113046)</a:t>
            </a:r>
          </a:p>
          <a:p>
            <a:r>
              <a:rPr lang="en-US" dirty="0"/>
              <a:t>                            </a:t>
            </a:r>
          </a:p>
          <a:p>
            <a:endParaRPr lang="en-US" dirty="0"/>
          </a:p>
        </p:txBody>
      </p:sp>
      <p:pic>
        <p:nvPicPr>
          <p:cNvPr id="35" name="Picture 34" descr="Diagram of a cloud with a diagram&#10;&#10;AI-generated content may be incorrect.">
            <a:extLst>
              <a:ext uri="{FF2B5EF4-FFF2-40B4-BE49-F238E27FC236}">
                <a16:creationId xmlns:a16="http://schemas.microsoft.com/office/drawing/2014/main" id="{1D237D56-2BFF-4489-5869-621BA0F6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09" y="2654431"/>
            <a:ext cx="4845096" cy="3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5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5100E-484B-320E-F717-FB6429F2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EE4E13-F3C2-C07F-744E-A94DC8361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10B37E-33EC-19EC-344F-45ED24463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CAE0657-17BB-C715-B2AA-87979BC80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8A576D-F86A-B3C7-3B52-88D6F4CE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362DE84-9442-1043-0765-BB2844AA7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0DB248B-54D3-61F9-8AF2-B73090A95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2E4DB49-8E63-9668-BA2D-94A4D0837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B478CF0-93F6-71EB-9B29-E72DC6E79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9CAEC61-16CB-8283-A07A-5521E5149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E529A41-2EEA-8B31-4C74-5EEBDEA0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DC9D42-3667-649C-25A9-16D1C55A9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824843A-D0B1-DDEF-4488-D7DDE485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417BE57-8C77-E8F5-ED44-8127DB6D7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D57E349-41B8-AF96-4978-DF61A40A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09355BF-C245-AEFF-7554-AB30A2B19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BBF8531-B0CE-0FFF-9D73-CA4D65B24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FA9936C-FDD5-D0AC-7093-7E5C29549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6152CBC-CE22-D524-A0EF-F25EDFC86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24394E6-A166-C47B-F092-D0565E81A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8E70BE3-23F0-5B75-8966-BFBD88EBB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C02B55-2447-7004-8A63-C6755912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921AF67-B51C-95EC-A97B-E6B58E41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24DBCF5-4CF7-23C1-0248-538D9DB20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588A7A-425D-0A62-F85B-D8C4932A48D6}"/>
              </a:ext>
            </a:extLst>
          </p:cNvPr>
          <p:cNvSpPr txBox="1"/>
          <p:nvPr/>
        </p:nvSpPr>
        <p:spPr>
          <a:xfrm>
            <a:off x="111919" y="86259"/>
            <a:ext cx="121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Performance Analysis with varying number of tasks and virtual machines:-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9B0B2D-5834-EA16-5EE3-C40C776E434C}"/>
              </a:ext>
            </a:extLst>
          </p:cNvPr>
          <p:cNvSpPr txBox="1"/>
          <p:nvPr/>
        </p:nvSpPr>
        <p:spPr>
          <a:xfrm>
            <a:off x="1306513" y="1182264"/>
            <a:ext cx="882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i="1" u="sng" dirty="0"/>
              <a:t>No. of tasks: 100,  No. of VMs: 5</a:t>
            </a:r>
            <a:br>
              <a:rPr lang="en-US" sz="2000" b="1" i="1" u="sng" dirty="0"/>
            </a:br>
            <a:endParaRPr lang="en-US" sz="2000" b="1" i="1" u="sng" dirty="0"/>
          </a:p>
        </p:txBody>
      </p:sp>
      <p:pic>
        <p:nvPicPr>
          <p:cNvPr id="4" name="Picture 3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BBAEA959-9578-1528-8DF9-85415E08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7" y="2277720"/>
            <a:ext cx="4991190" cy="3650799"/>
          </a:xfrm>
          <a:prstGeom prst="rect">
            <a:avLst/>
          </a:prstGeom>
        </p:spPr>
      </p:pic>
      <p:pic>
        <p:nvPicPr>
          <p:cNvPr id="7" name="Picture 6" descr="A graph with blue lines&#10;&#10;AI-generated content may be incorrect.">
            <a:extLst>
              <a:ext uri="{FF2B5EF4-FFF2-40B4-BE49-F238E27FC236}">
                <a16:creationId xmlns:a16="http://schemas.microsoft.com/office/drawing/2014/main" id="{5E93F828-974A-A262-381A-247A36C6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218" y="2285439"/>
            <a:ext cx="6153150" cy="34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8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5F8AC-4446-EBE1-B84B-455F465B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89FF8D-4229-FDFF-354F-94F9F479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30B5B2-0AA1-74A3-707D-0187E63B9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A83DBB1-CF92-0FF1-A718-4D42A5432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7F578E4-FE53-5E6B-80E9-389AF26E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40BBD6-3E66-15E6-FE6D-C5021278B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9E56EC6-7DC1-F2E7-2DF8-0002E509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3BA2A2-3020-4116-DD8D-9D724C3D0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1CB90E9-B1AA-921A-720E-6E8A6317E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B008B52-A879-0AA6-859F-C4730FE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A3D64CF-C7DD-5225-CD77-3BA090A2B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86005FD-A07C-B521-22AE-7F7135E89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4E4AFA4-E887-C889-2C8B-CAFABC30B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CB97650-5A06-8F2F-70FD-C1F68DA4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B088B7D-E170-AEEC-8C3D-58D013EF4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B7C41-5F22-0684-9743-725F66A5A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0A10EFB-1749-D49A-3739-82EBEAEA7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6C0F41-2E9C-01E1-9184-2739C025C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52193FA-22BF-CDF0-289F-4405EE23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BCA4D87-ECEB-BBC2-4C9E-4F758EE0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0602B09-8B85-13E7-78B5-71DE1390F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E1AF6C5-B20D-755C-AEB2-8A1A8B70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14C1B78-6A10-EC3D-6485-1115B887B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61E375D-B1D9-51A4-2DE5-9B6822482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DC99EA-128D-D6FF-559D-F039B4209FD9}"/>
              </a:ext>
            </a:extLst>
          </p:cNvPr>
          <p:cNvSpPr txBox="1"/>
          <p:nvPr/>
        </p:nvSpPr>
        <p:spPr>
          <a:xfrm>
            <a:off x="111919" y="86259"/>
            <a:ext cx="121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Performance Analysis with varying number of tasks and virtual machines:-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DA323C-37A4-9DC4-3BA2-397E111D68C7}"/>
              </a:ext>
            </a:extLst>
          </p:cNvPr>
          <p:cNvSpPr txBox="1"/>
          <p:nvPr/>
        </p:nvSpPr>
        <p:spPr>
          <a:xfrm>
            <a:off x="1306513" y="1182264"/>
            <a:ext cx="882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i="1" u="sng" dirty="0"/>
              <a:t>No. of tasks: 100,  No. of VMs: 10</a:t>
            </a:r>
            <a:br>
              <a:rPr lang="en-US" sz="2000" b="1" i="1" u="sng" dirty="0"/>
            </a:br>
            <a:endParaRPr lang="en-US" sz="2000" b="1" i="1" u="sng" dirty="0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6C446E5-C022-E27D-AE4D-4369FBE6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2" y="2296250"/>
            <a:ext cx="4657632" cy="3429000"/>
          </a:xfrm>
          <a:prstGeom prst="rect">
            <a:avLst/>
          </a:prstGeom>
        </p:spPr>
      </p:pic>
      <p:pic>
        <p:nvPicPr>
          <p:cNvPr id="9" name="Picture 8" descr="A graph showing a number of bars&#10;&#10;AI-generated content may be incorrect.">
            <a:extLst>
              <a:ext uri="{FF2B5EF4-FFF2-40B4-BE49-F238E27FC236}">
                <a16:creationId xmlns:a16="http://schemas.microsoft.com/office/drawing/2014/main" id="{F0F44738-A975-116B-1280-BBDF94D67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99" y="2384384"/>
            <a:ext cx="5665790" cy="32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661C7-DAA3-0154-8AA2-5D0DBE09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DD9BA3-CB85-8558-CEF2-74CDCB800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C48F64-97F8-F5A5-263A-C3C1AF853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53472C8-B9E3-399D-47B5-11490CF65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B61F48C-BA57-D754-515F-4E89CAD4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4FE3ACC-F86E-CBA1-00B9-BF36A373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7338AC4-73A1-55A4-BDCE-A4CFC5D26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9C5AC25-E5F9-B8D4-30F4-40BE08FC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443D3BB-8EB7-D458-2143-0803FAAD2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709DA4-C026-F893-FA7E-7B658BBF0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7B7F177-6FDA-5F62-3399-B6E1E1B3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EDA205BD-6D03-3DA0-924F-42491212E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6BAFEF8-A81F-1C99-1F37-0B81DEC5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B356DF8-11C4-5E31-F85F-9A512FD33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390761E-01FB-F92B-F307-965D0ECFF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9D24D1B-7544-1BC8-D487-BB145B0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B77AB8D-A84A-34C8-1AE9-2E16B6DD9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FFBF3F1-CDC6-CD13-FF06-4CE21E9A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3A63573-96CC-4E29-E7A2-0BAB02CF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5C978791-F28C-E84C-FB49-1E3D619FB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5579D84-25B0-4ABE-8B02-E2089989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484C96D-A6E9-BA07-F688-B093AEFA6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039BD94-E7AC-0687-1765-5AD8BAA0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FF3FA8C-C2AA-6847-F921-2B6801FCE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CB850E-7052-E972-8F26-4246992D45D8}"/>
              </a:ext>
            </a:extLst>
          </p:cNvPr>
          <p:cNvSpPr txBox="1"/>
          <p:nvPr/>
        </p:nvSpPr>
        <p:spPr>
          <a:xfrm>
            <a:off x="111919" y="86259"/>
            <a:ext cx="121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Performance Analysis with varying number of tasks and virtual machines:-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CEB7EB-6DC2-89D0-A7F0-B4B55851AD51}"/>
              </a:ext>
            </a:extLst>
          </p:cNvPr>
          <p:cNvSpPr txBox="1"/>
          <p:nvPr/>
        </p:nvSpPr>
        <p:spPr>
          <a:xfrm>
            <a:off x="1306513" y="1182264"/>
            <a:ext cx="882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i="1" u="sng" dirty="0"/>
              <a:t>No. of tasks: 100,  No. of VMs: 15</a:t>
            </a:r>
            <a:br>
              <a:rPr lang="en-US" sz="2000" b="1" i="1" u="sng" dirty="0"/>
            </a:br>
            <a:endParaRPr lang="en-US" sz="2000" b="1" i="1" u="sng" dirty="0"/>
          </a:p>
        </p:txBody>
      </p:sp>
      <p:pic>
        <p:nvPicPr>
          <p:cNvPr id="4" name="Picture 3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141AF969-203F-28A4-3359-8F21A071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2" y="2222510"/>
            <a:ext cx="4975798" cy="3530282"/>
          </a:xfrm>
          <a:prstGeom prst="rect">
            <a:avLst/>
          </a:prstGeom>
        </p:spPr>
      </p:pic>
      <p:pic>
        <p:nvPicPr>
          <p:cNvPr id="7" name="Picture 6" descr="A graph with blue lines&#10;&#10;AI-generated content may be incorrect.">
            <a:extLst>
              <a:ext uri="{FF2B5EF4-FFF2-40B4-BE49-F238E27FC236}">
                <a16:creationId xmlns:a16="http://schemas.microsoft.com/office/drawing/2014/main" id="{C0F93A74-1052-DC24-A807-D946CD5A3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109" y="2372810"/>
            <a:ext cx="5539398" cy="31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5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B42DB7-69C0-BF04-0430-C9984B44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9CC-2038-6901-BCFD-1361451BF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BA4D-A156-DD2C-C54B-8A6C33459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9CB40EC-05B1-84E5-1CD9-D3FCC4E7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AAA8EFA-C163-ED6B-A61E-EEAE6C6A2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1004671-54DA-1FFD-F915-DF0F9C3B2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B462E0E-79BE-C2B0-E951-CD7EE76F7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8B5A4D-3B82-A207-DA22-E8FF35DB6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FE8562F-929A-402E-893F-075B545B3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707C1D-8448-AD4C-255C-09795E30A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1768988-1310-E6F5-534A-89F705993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88ABDCD-7F80-57EF-4177-1024FF06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1DE9104-045F-BA69-6907-44F798D8D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EF13663-81A2-F3BE-3FAC-9E66979A9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C9D19BC-160E-9B07-647F-6BDB3647A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5242990-4DDC-C62C-3A7C-105692F93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4219B79-BA54-9A94-F7AA-E2DE4E29B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FF0A47F-5D14-E08E-DFF1-24231393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A841B6C7-76A9-F4F6-C362-2E09EFC8C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1DDA06B-5DE4-9D09-485D-4966C33D8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C957E9C-9DB9-FC5E-E799-E78FBAF5F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EC48033-E049-A93D-5E21-B6C3C6127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9A033A-FD03-1196-2AA2-6C3E36B20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3CDBEA1-4F04-3D6F-A9F4-0B1FF5EF3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DE530B-5325-E698-AF75-53947420AE0C}"/>
              </a:ext>
            </a:extLst>
          </p:cNvPr>
          <p:cNvSpPr txBox="1"/>
          <p:nvPr/>
        </p:nvSpPr>
        <p:spPr>
          <a:xfrm>
            <a:off x="111919" y="86259"/>
            <a:ext cx="121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Performance Analysis with varying number of tasks and virtual machines:-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5FE90F-3C76-1760-239F-A0DA7A9A57DB}"/>
              </a:ext>
            </a:extLst>
          </p:cNvPr>
          <p:cNvSpPr txBox="1"/>
          <p:nvPr/>
        </p:nvSpPr>
        <p:spPr>
          <a:xfrm>
            <a:off x="1306513" y="1182264"/>
            <a:ext cx="882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i="1" u="sng" dirty="0"/>
              <a:t>No. of tasks: 500,  No. of VMs: 5</a:t>
            </a:r>
            <a:br>
              <a:rPr lang="en-US" sz="2000" b="1" i="1" u="sng" dirty="0"/>
            </a:br>
            <a:endParaRPr lang="en-US" sz="2000" b="1" i="1" u="sng" dirty="0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41B0E7F0-AF81-6BB8-480E-74E41EBB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5" y="2095019"/>
            <a:ext cx="5048596" cy="3712734"/>
          </a:xfrm>
          <a:prstGeom prst="rect">
            <a:avLst/>
          </a:prstGeom>
        </p:spPr>
      </p:pic>
      <p:pic>
        <p:nvPicPr>
          <p:cNvPr id="9" name="Picture 8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33BD3090-EF89-0BCB-1CC0-87724845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00" y="2263575"/>
            <a:ext cx="5701713" cy="32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E2FD2-17F2-8D40-1934-C8CD7E3C1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394F65-C76D-F009-C1EF-546B229E9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BA1962-C42C-8659-30BC-5E643DCD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9027E55-2662-F233-E0AE-ADC34031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5D70392-CEEB-9E5C-1204-E60C28BE6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627056-9FB7-1524-2A8E-5AA8B6AD3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F75BDB8-63B0-4321-6C1E-B5C7EC8F0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9C0FF0A-EBCB-643C-1596-C67EEDA8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AAEA3F1-2C91-A338-6CBB-9B7DE0AD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8956E5C-9128-FC8E-9249-1556BF2AE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BEF618F-AB5E-C23D-5325-6220D6236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8A54503-89A5-7509-1034-888F57043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CC6B111-0DB6-1328-AC18-CC5183F5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B8D1A92-0EC2-888D-BA8B-F898FBF47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53FF3AC-E94D-D666-4674-5C7BBCBD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AE9BE3E-B904-C0AE-25B4-7AD202CF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DE0F7BD-EA41-797D-60D3-67B95245A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AA4B107-2F53-1A37-50AD-CCDF49C10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C30C8D8-7D99-F608-D048-C3EF611DC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0887BC8-6DD6-7B5C-D214-1FA773712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284DFF8-C81B-2357-49C2-CFD2B4A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E770322-3899-1F1A-099B-D3B28227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9B0FE6C-9FB8-141F-24EA-A17B62059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654449C-CFAB-DDC5-7381-EA8CBA0F4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8F5E05-D3F2-2AD5-A4E6-BC936228A702}"/>
              </a:ext>
            </a:extLst>
          </p:cNvPr>
          <p:cNvSpPr txBox="1"/>
          <p:nvPr/>
        </p:nvSpPr>
        <p:spPr>
          <a:xfrm>
            <a:off x="219076" y="115747"/>
            <a:ext cx="1231630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800" b="1" i="1" u="sng" dirty="0">
                <a:solidFill>
                  <a:srgbClr val="0070C0"/>
                </a:solidFill>
              </a:rPr>
              <a:t>Performance Points:</a:t>
            </a:r>
          </a:p>
          <a:p>
            <a:pPr>
              <a:buNone/>
            </a:pPr>
            <a:endParaRPr lang="en-IN" sz="2800" b="1" i="1" u="sng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DQN consistently achieves the </a:t>
            </a:r>
            <a:r>
              <a:rPr lang="en-IN" b="1" dirty="0">
                <a:latin typeface="+mj-lt"/>
              </a:rPr>
              <a:t>lowest execution time</a:t>
            </a:r>
            <a:r>
              <a:rPr lang="en-IN" dirty="0">
                <a:latin typeface="+mj-lt"/>
              </a:rPr>
              <a:t> across all task-VM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In all setups, </a:t>
            </a:r>
            <a:r>
              <a:rPr lang="en-IN" b="1" dirty="0">
                <a:latin typeface="+mj-lt"/>
              </a:rPr>
              <a:t>reward per episode increases</a:t>
            </a:r>
            <a:r>
              <a:rPr lang="en-IN" dirty="0">
                <a:latin typeface="+mj-lt"/>
              </a:rPr>
              <a:t>, indicating successful learning by DQN.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Execution time reduces</a:t>
            </a:r>
            <a:r>
              <a:rPr lang="en-IN" dirty="0">
                <a:latin typeface="+mj-lt"/>
              </a:rPr>
              <a:t> with more training episodes, showing DQN adapts and optimizes.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FCFS and Max-Min are </a:t>
            </a:r>
            <a:r>
              <a:rPr lang="en-IN" b="1" dirty="0">
                <a:latin typeface="+mj-lt"/>
              </a:rPr>
              <a:t>static</a:t>
            </a:r>
            <a:r>
              <a:rPr lang="en-IN" dirty="0">
                <a:latin typeface="+mj-lt"/>
              </a:rPr>
              <a:t> algorithms and perform worse compared to DQN.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The DQN model scales better with </a:t>
            </a:r>
            <a:r>
              <a:rPr lang="en-IN" b="1" dirty="0">
                <a:latin typeface="+mj-lt"/>
              </a:rPr>
              <a:t>increasing tasks and VMs</a:t>
            </a:r>
            <a:r>
              <a:rPr lang="en-IN" dirty="0">
                <a:latin typeface="+mj-lt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76B3AD-927F-DD2B-6541-4495BC60E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440646"/>
              </p:ext>
            </p:extLst>
          </p:nvPr>
        </p:nvGraphicFramePr>
        <p:xfrm>
          <a:off x="1576388" y="2801073"/>
          <a:ext cx="8883165" cy="331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633">
                  <a:extLst>
                    <a:ext uri="{9D8B030D-6E8A-4147-A177-3AD203B41FA5}">
                      <a16:colId xmlns:a16="http://schemas.microsoft.com/office/drawing/2014/main" val="2849569011"/>
                    </a:ext>
                  </a:extLst>
                </a:gridCol>
                <a:gridCol w="1776633">
                  <a:extLst>
                    <a:ext uri="{9D8B030D-6E8A-4147-A177-3AD203B41FA5}">
                      <a16:colId xmlns:a16="http://schemas.microsoft.com/office/drawing/2014/main" val="914184312"/>
                    </a:ext>
                  </a:extLst>
                </a:gridCol>
                <a:gridCol w="1776633">
                  <a:extLst>
                    <a:ext uri="{9D8B030D-6E8A-4147-A177-3AD203B41FA5}">
                      <a16:colId xmlns:a16="http://schemas.microsoft.com/office/drawing/2014/main" val="2677894813"/>
                    </a:ext>
                  </a:extLst>
                </a:gridCol>
                <a:gridCol w="1776633">
                  <a:extLst>
                    <a:ext uri="{9D8B030D-6E8A-4147-A177-3AD203B41FA5}">
                      <a16:colId xmlns:a16="http://schemas.microsoft.com/office/drawing/2014/main" val="859485540"/>
                    </a:ext>
                  </a:extLst>
                </a:gridCol>
                <a:gridCol w="1776633">
                  <a:extLst>
                    <a:ext uri="{9D8B030D-6E8A-4147-A177-3AD203B41FA5}">
                      <a16:colId xmlns:a16="http://schemas.microsoft.com/office/drawing/2014/main" val="3320922039"/>
                    </a:ext>
                  </a:extLst>
                </a:gridCol>
              </a:tblGrid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+mj-lt"/>
                        </a:rPr>
                        <a:t>Tasks</a:t>
                      </a:r>
                      <a:endParaRPr lang="en-IN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+mj-lt"/>
                        </a:rPr>
                        <a:t>VMs</a:t>
                      </a:r>
                      <a:endParaRPr lang="en-IN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effectLst/>
                          <a:latin typeface="+mj-lt"/>
                        </a:rPr>
                        <a:t>Best Performing Method</a:t>
                      </a:r>
                      <a:endParaRPr lang="en-IN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effectLst/>
                          <a:latin typeface="+mj-lt"/>
                        </a:rPr>
                        <a:t>Reward Trend (DQN)</a:t>
                      </a:r>
                      <a:endParaRPr lang="en-IN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effectLst/>
                          <a:latin typeface="+mj-lt"/>
                        </a:rPr>
                        <a:t>Execution Time Trend (DQN)</a:t>
                      </a:r>
                      <a:endParaRPr lang="en-IN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87103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Decreasing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058469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Decreasing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212150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Decreasing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281436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Decreasing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88945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  <a:latin typeface="+mj-lt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  <a:latin typeface="+mj-lt"/>
                        </a:rPr>
                        <a:t>Decreasing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135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89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FA2ED-1C84-9303-F269-3E008FDF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A034A-6880-E6AF-7376-59C06FE1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AC0FA5-1FDA-0132-DE2E-D1BBC2F3D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72024D-DBAA-48A3-9D55-28A61052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28C046-76C9-231B-7BE1-3ADA0C008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5686DD-AC38-B51F-8043-D6FC9CD85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737A948-CAA5-6093-7C59-CAFD4664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A5F3F94-5942-1383-9706-825487810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119F12E-130A-283F-3B50-CC604BB66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7902712-823A-3B74-BC65-B82E34BCD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AA2B147-9614-5C33-DFF4-9408A1AB9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086A1E6-0650-EE5E-FE7A-E22DEF345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DBE855A-82DB-E04C-6592-98BD4222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D24D5DF-4D51-1389-8682-C6C618993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6A32863-06B0-655A-03CC-4EC075A92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AD909EF-3C8C-3E05-D327-92E4931E7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D6DC824-3F5C-B816-AAE4-04BCD98BE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414CD71-0DE1-6C95-0DA6-04AA7B306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94530F0-940C-4E21-8DBA-AEE43440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4CCA065-B408-41B2-B077-7670D15C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6DC497-6B44-0008-CE78-A17DD93BC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2B29289-F1C4-16E4-5A2C-1F91AE735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90F8BA7-8332-6C61-3A62-B01B76EFE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7EC0E0D-8F60-CC48-E307-89A4910F0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09392C-9713-1E7E-40F0-2134E7BF6035}"/>
              </a:ext>
            </a:extLst>
          </p:cNvPr>
          <p:cNvSpPr txBox="1"/>
          <p:nvPr/>
        </p:nvSpPr>
        <p:spPr>
          <a:xfrm>
            <a:off x="219076" y="266700"/>
            <a:ext cx="118070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IN" sz="2800" b="1" u="sng" dirty="0">
                <a:solidFill>
                  <a:srgbClr val="0070C0"/>
                </a:solidFill>
              </a:rPr>
              <a:t>Conclusion :</a:t>
            </a:r>
          </a:p>
          <a:p>
            <a:pPr algn="just">
              <a:buNone/>
            </a:pPr>
            <a:endParaRPr lang="en-IN" sz="2800" b="1" u="sng" dirty="0">
              <a:solidFill>
                <a:srgbClr val="0070C0"/>
              </a:solidFill>
            </a:endParaRPr>
          </a:p>
          <a:p>
            <a:pPr algn="just">
              <a:buNone/>
            </a:pPr>
            <a:endParaRPr lang="en-IN" sz="2800" b="1" u="sng" dirty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The Q-learning-based workflow scheduling model shows promising results with dynamic and adaptive task-to-VM assignment.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Ambiguities in the reward function were identified, and refining it is key to improving learning and overall scheduling efficiency.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Testing with different numbers of tasks and VMs provided deeper insights into scalability and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DQN consistently outperformed traditional algorithms (FCFS, Max-Min) in terms of lower execution time and better learning over episodes.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Future optimization efforts will focus on refining the reward structure, tuning hyperparameters, and improving cost-aware scheduling strategies.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8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7BFAD-F87F-29EE-2C9B-03670629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91C651-B31E-1A8B-A48E-E60E8C9A9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7BAC1-142E-C8AD-02CE-FD09711C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79D315-5237-8F8B-B44A-A592C4EE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917761B-35CD-5AF9-BEC3-CD0C7E776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E4FCF37-A1FD-0E98-AD48-71891952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8F6ECE1-FF98-DF48-7EE2-63C968FD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1BF74A3-5E32-1ADB-484E-C3039099A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1A253DC-580D-58E8-BC2B-137923A4E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80965CB-EC57-D0B2-7811-41E566E44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0F43F46-661E-DE13-BE8B-33B1C9B3F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212C539-4CA0-8958-1F56-6DAE071BE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6E14294-2CD7-B30B-CBC2-000DE1BDF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75C57C9-A230-31E5-6CA7-31490CEC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7614ABF-B6D6-1ADE-30D5-80B83D158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CE3B067-3384-FD8C-4301-339B80F1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CE9E53D-3701-180E-40F8-433CF11C1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55C4EB5-0F05-A1AB-4F13-72534DAF3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AD90BC7-926E-1E9B-42B2-54F5AE7A4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E593622-14DB-EEC6-0151-14CA03A42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DE995CC-60B0-40CD-E930-F67CFAF6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689D26F-03F7-313A-F8F5-D8A213B51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DB7BB2E-E8A1-966E-8FBB-EA54F8EB0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1D1BE91-C5BE-615C-D458-6D755781F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5808E5E-FD5C-B424-3B0B-6B4D107E5245}"/>
              </a:ext>
            </a:extLst>
          </p:cNvPr>
          <p:cNvSpPr/>
          <p:nvPr/>
        </p:nvSpPr>
        <p:spPr>
          <a:xfrm>
            <a:off x="3532291" y="2550646"/>
            <a:ext cx="4502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94830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74F71-E10A-07E4-5EB8-129F5D4F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F700D1-B0AD-E473-1ACC-9614E0F9E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5D178F-3DE6-DB0F-5003-D236E539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7C962FE-60FD-3BDD-FC82-6446C9916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A95BF70-1730-9194-D4E1-801CD8AE5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B8F4DC9-DD66-2F13-7430-0219674F4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2127F94-0E18-389A-C6F1-5C70F9BB7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840F663-A0AE-65B6-8B4A-F1D0C350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0EB7998-D851-2993-4A37-D289B856A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58A1487-D8E8-BF27-8E54-B83FBA67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23D35F-B65A-AA0D-A58E-30F9E8C92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BBCFC03-FF13-0071-8318-C68ACCA8B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B045804-E76C-E02E-7B97-39CE14397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3A164C6-6209-72A4-EBCB-B08461336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45B3B78-1EC2-AAAC-30C4-5AFF67F9E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F6E250F-9647-CB91-AB83-88A2FC604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4C67E7D-0348-5713-C38F-1C3BC404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914D024-9DA7-A8D9-5A43-72FB836EE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DA319AD-2493-A770-24A2-AEF0E2BB9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D41C3A0-EAFD-B330-8054-F86B2CD9D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4D39E8D-AA55-AB8C-527C-8DAC82E6D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0065FFA9-0542-DEDF-01CD-A165E761B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0EB8974-707E-CD63-46FE-9195E8519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CDD6077-C439-FC80-1E97-468855B78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B20DA9-3826-89B4-4A9D-6D125D857E87}"/>
              </a:ext>
            </a:extLst>
          </p:cNvPr>
          <p:cNvSpPr txBox="1"/>
          <p:nvPr/>
        </p:nvSpPr>
        <p:spPr>
          <a:xfrm>
            <a:off x="101971" y="59629"/>
            <a:ext cx="2641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Introduction: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491BE-1061-519D-8FA7-93A94AA44B87}"/>
              </a:ext>
            </a:extLst>
          </p:cNvPr>
          <p:cNvSpPr txBox="1"/>
          <p:nvPr/>
        </p:nvSpPr>
        <p:spPr>
          <a:xfrm>
            <a:off x="261937" y="814192"/>
            <a:ext cx="11799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Cloud computing enables scalable and flexible access to computing resources, revolutionizing the way applications are executed. Workflow applications, often represented as </a:t>
            </a:r>
            <a:r>
              <a:rPr lang="en-IN" b="1" dirty="0">
                <a:latin typeface="+mj-lt"/>
              </a:rPr>
              <a:t>Directed Acyclic Graphs (DAGs), </a:t>
            </a:r>
            <a:r>
              <a:rPr lang="en-IN" dirty="0">
                <a:latin typeface="+mj-lt"/>
              </a:rPr>
              <a:t>depend on efficient task scheduling across </a:t>
            </a:r>
            <a:r>
              <a:rPr lang="en-IN" b="1" dirty="0">
                <a:latin typeface="+mj-lt"/>
              </a:rPr>
              <a:t>Virtual Machines (VMs)</a:t>
            </a:r>
            <a:r>
              <a:rPr lang="en-IN" dirty="0">
                <a:latin typeface="+mj-lt"/>
              </a:rPr>
              <a:t> to maximize performance. </a:t>
            </a:r>
          </a:p>
          <a:p>
            <a:pPr algn="just"/>
            <a:endParaRPr lang="en-IN" dirty="0">
              <a:latin typeface="+mj-lt"/>
            </a:endParaRPr>
          </a:p>
          <a:p>
            <a:pPr algn="just"/>
            <a:endParaRPr lang="en-IN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Traditional scheduling methods face challenges in dynamic and high-load cloud environments. </a:t>
            </a:r>
            <a:r>
              <a:rPr lang="en-IN" dirty="0">
                <a:latin typeface="+mj-lt"/>
              </a:rPr>
              <a:t>Reinforcement Learning (RL), specifically Deep Q-Networks (DQN), provides an intelligent, adaptive solution, significantly improving resource utilization, minimizing execution time (</a:t>
            </a:r>
            <a:r>
              <a:rPr lang="en-IN" dirty="0" err="1">
                <a:latin typeface="+mj-lt"/>
              </a:rPr>
              <a:t>makespan</a:t>
            </a:r>
            <a:r>
              <a:rPr lang="en-IN" dirty="0">
                <a:latin typeface="+mj-lt"/>
              </a:rPr>
              <a:t>), and enhancing scheduling efficiency under varying workloads.</a:t>
            </a:r>
            <a:endParaRPr lang="en-US" dirty="0">
              <a:latin typeface="+mj-lt"/>
            </a:endParaRPr>
          </a:p>
        </p:txBody>
      </p:sp>
      <p:pic>
        <p:nvPicPr>
          <p:cNvPr id="6" name="Picture 5" descr="A diagram of a diagram of a brain&#10;&#10;AI-generated content may be incorrect.">
            <a:extLst>
              <a:ext uri="{FF2B5EF4-FFF2-40B4-BE49-F238E27FC236}">
                <a16:creationId xmlns:a16="http://schemas.microsoft.com/office/drawing/2014/main" id="{A15D62DE-578A-5615-E438-56BE36FE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1" y="3122516"/>
            <a:ext cx="6856412" cy="34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AEFAA-574D-2982-D49E-4C316829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0F795-7F65-67B9-C5A1-1CD3EC1A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95A321-D924-ECEF-C6A0-2DBC76B59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111C918-8E52-7140-B024-389A6B838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830A0AF-C5C7-250C-4F66-430177D08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8E4FFC2-8C29-C6C9-A827-C4DA6983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B3E8177-B254-14C2-1E51-3F5197CDF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75BDB58-CAF0-5A9A-A403-DDE48F619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CC25F93-90A8-F9A4-047B-EE9E850D9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BDF5C24-4D8C-7816-2431-E574AE8F6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9645E2C-3049-F573-36C9-02D3C640F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2F6BE23-A1DA-1D1F-B73F-2BF5BB75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035585-6CB9-4B0A-3E16-4B718F1AD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71C5F93-9A55-3E59-0EC5-A3714D21B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C376413-8D26-B248-DD7F-3908DE5F5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3E1C22A-D527-905E-2399-8E641C402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41B6B8A-CE1E-9F6C-A9A0-174AFE256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9A5A14A-FF47-4B79-7127-10BBA6293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AA90C80-8E8E-8575-15FF-EA581831E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528538B-2F12-D992-BE97-BAB29E859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1C10405-BDEC-1E17-7A3F-286AD435D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AF4D76-80CE-CA3C-A0A6-E9B278FA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0330331-0129-101E-6EB0-5A19B3911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41097FD-3A5A-2575-BC53-0226A3C62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1C4EA1-4B08-EA62-1BDC-84CDA29F4484}"/>
              </a:ext>
            </a:extLst>
          </p:cNvPr>
          <p:cNvSpPr txBox="1"/>
          <p:nvPr/>
        </p:nvSpPr>
        <p:spPr>
          <a:xfrm>
            <a:off x="86574" y="78810"/>
            <a:ext cx="9871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u="sng" dirty="0"/>
              <a:t>Contributions and Project Outline:</a:t>
            </a:r>
            <a:endParaRPr lang="en-US" sz="3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A4E04-02CB-322A-1612-B3FBEB05AE23}"/>
              </a:ext>
            </a:extLst>
          </p:cNvPr>
          <p:cNvSpPr txBox="1"/>
          <p:nvPr/>
        </p:nvSpPr>
        <p:spPr>
          <a:xfrm>
            <a:off x="261938" y="864296"/>
            <a:ext cx="11445874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Intelligent Workflow Scheduling</a:t>
            </a:r>
            <a:r>
              <a:rPr lang="en-IN" sz="1900" dirty="0">
                <a:latin typeface="+mj-lt"/>
              </a:rPr>
              <a:t>: The project introduces a framework that uses Deep Q-Network (DQN), a reinforcement learning technique, to intelligently schedule workflows in cloud environments.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900" dirty="0"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Task Scheduling Across Virtual Machines</a:t>
            </a:r>
            <a:r>
              <a:rPr lang="en-IN" sz="1900" dirty="0">
                <a:latin typeface="+mj-lt"/>
              </a:rPr>
              <a:t>: The framework dynamically assigns tasks to virtual machines (VMs) with the goal of minimizing </a:t>
            </a:r>
            <a:r>
              <a:rPr lang="en-IN" sz="1900" dirty="0" err="1">
                <a:latin typeface="+mj-lt"/>
              </a:rPr>
              <a:t>makespan</a:t>
            </a:r>
            <a:r>
              <a:rPr lang="en-IN" sz="1900" dirty="0">
                <a:latin typeface="+mj-lt"/>
              </a:rPr>
              <a:t> and optimizing resource usage.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900" dirty="0"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Real-time Adaptation</a:t>
            </a:r>
            <a:r>
              <a:rPr lang="en-IN" sz="1900" dirty="0">
                <a:latin typeface="+mj-lt"/>
              </a:rPr>
              <a:t>: It adapts in real-time to changing workloads, ensuring that tasks are executed efficiently and resources are utilized effectively.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900" dirty="0"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Neural Network for Q-Table</a:t>
            </a:r>
            <a:r>
              <a:rPr lang="en-IN" sz="1900" dirty="0">
                <a:latin typeface="+mj-lt"/>
              </a:rPr>
              <a:t>: Instead of using a traditional Q-table, the framework employs a neural network to handle task scheduling decisions, enhancing scalability and adaptability.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900" dirty="0"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Critical-Path Based Task Ranking</a:t>
            </a:r>
            <a:r>
              <a:rPr lang="en-IN" sz="1900" dirty="0">
                <a:latin typeface="+mj-lt"/>
              </a:rPr>
              <a:t>: The framework includes a task ranking strategy based on the critical path, which helps prioritize tasks for optimal scheduling.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900" dirty="0"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900" b="1" dirty="0">
                <a:latin typeface="+mj-lt"/>
              </a:rPr>
              <a:t>Dynamic Scheduling with Experience Replay and </a:t>
            </a:r>
            <a:r>
              <a:rPr lang="el-GR" sz="1900" b="1" dirty="0">
                <a:latin typeface="+mj-lt"/>
              </a:rPr>
              <a:t>ε-</a:t>
            </a:r>
            <a:r>
              <a:rPr lang="en-IN" sz="1900" b="1" dirty="0">
                <a:latin typeface="+mj-lt"/>
              </a:rPr>
              <a:t>Greedy Exploration</a:t>
            </a:r>
            <a:r>
              <a:rPr lang="en-IN" sz="1900" dirty="0">
                <a:latin typeface="+mj-lt"/>
              </a:rPr>
              <a:t>: The system enables dynamic scheduling through techniques like experience replay and </a:t>
            </a:r>
            <a:r>
              <a:rPr lang="el-GR" sz="1900" dirty="0">
                <a:latin typeface="+mj-lt"/>
              </a:rPr>
              <a:t>ε-</a:t>
            </a:r>
            <a:r>
              <a:rPr lang="en-IN" sz="1900" dirty="0">
                <a:latin typeface="+mj-lt"/>
              </a:rPr>
              <a:t>greedy exploration, allowing for continuous improvement and learning.</a:t>
            </a:r>
          </a:p>
          <a:p>
            <a:pPr algn="just"/>
            <a:endParaRPr lang="en-US" sz="1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95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5EB62-D044-6810-6C51-DFAFAA26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217DD6-07CB-0037-80B5-5FBE2615F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F863B3-FE6A-2983-422C-0B94CA23F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0DC2C42-AD4C-A8D9-008D-8E1C6089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AEC2D63-6529-8328-386C-815CE9255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94AF361-F313-88B1-2F2B-80D3D96A2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A8137C2-0F7E-0A94-3E55-82D3340BC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AFF49FB-6A05-CE45-A700-B82D6BDDF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946C5D6-E4F1-C80F-D4D5-4A7B2F8F7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A01F8E8-B5BF-B512-B07C-159840408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4CFBD25-ECDB-F73D-FD5B-8297D8474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1F0CA1E-6A5F-8C7F-E734-2F000425A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0D78B9D-1607-DCB6-5E57-16ABEBE56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7692B9B-CE6E-F984-A70B-58E916AB8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BE2D586-5366-A0D8-B71B-8901D4E42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F05827B-6CC4-A5CC-884E-B33D9AE75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5E584CD-E2B6-28B7-9E66-D2939975C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5E4A690-4433-DF53-54A0-B50432E1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819961-13CC-4641-72B6-7C8DE31CF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2FE6A11-4D95-69A2-36F1-A8F4B7FB0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2BD14F-31EB-6530-F17C-40155DDCC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E56108E-DDFF-85CF-3C6F-9CE7CF395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3182651-F016-B281-C27A-AEE77869B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7C5569F-709B-D6F7-0A45-272960D49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E0D554-0382-93D5-0C69-133B7B5AE9F8}"/>
              </a:ext>
            </a:extLst>
          </p:cNvPr>
          <p:cNvSpPr txBox="1"/>
          <p:nvPr/>
        </p:nvSpPr>
        <p:spPr>
          <a:xfrm>
            <a:off x="59956" y="42711"/>
            <a:ext cx="9871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u="sng"/>
              <a:t>Contributions and Project Outline:</a:t>
            </a:r>
            <a:endParaRPr lang="en-US" sz="3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A0E28-0B48-3FA6-DDE6-5077CAECE4C4}"/>
              </a:ext>
            </a:extLst>
          </p:cNvPr>
          <p:cNvSpPr txBox="1"/>
          <p:nvPr/>
        </p:nvSpPr>
        <p:spPr>
          <a:xfrm>
            <a:off x="147638" y="565150"/>
            <a:ext cx="114458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>
              <a:latin typeface="+mj-lt"/>
            </a:endParaRPr>
          </a:p>
          <a:p>
            <a:pPr>
              <a:buNone/>
            </a:pPr>
            <a:r>
              <a:rPr lang="en-IN" b="1" dirty="0"/>
              <a:t>Key Points:</a:t>
            </a:r>
          </a:p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Intelligent Scheduling: </a:t>
            </a:r>
            <a:r>
              <a:rPr lang="en-IN" dirty="0">
                <a:latin typeface="+mj-lt"/>
              </a:rPr>
              <a:t>Uses Deep Q-Network (DQN) for adaptive and efficient workflow scheduling in the cloud.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Neural Network Approximation: </a:t>
            </a:r>
            <a:r>
              <a:rPr lang="en-IN" dirty="0">
                <a:latin typeface="+mj-lt"/>
              </a:rPr>
              <a:t>Replaces Q-table with a neural network to handle large state spaces and complex task-VM mappings.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Task Ranking Mechanism: </a:t>
            </a:r>
            <a:r>
              <a:rPr lang="en-IN" dirty="0">
                <a:latin typeface="+mj-lt"/>
              </a:rPr>
              <a:t>Inspired by HEFT algorithm; prioritizes tasks based on execution and communication costs to minimize workflow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Dynamic Learning: </a:t>
            </a:r>
            <a:r>
              <a:rPr lang="en-IN" dirty="0">
                <a:latin typeface="+mj-lt"/>
              </a:rPr>
              <a:t>Employs experience replay and </a:t>
            </a:r>
            <a:r>
              <a:rPr lang="el-GR" dirty="0">
                <a:latin typeface="+mj-lt"/>
              </a:rPr>
              <a:t>ε-</a:t>
            </a:r>
            <a:r>
              <a:rPr lang="en-IN" dirty="0">
                <a:latin typeface="+mj-lt"/>
              </a:rPr>
              <a:t>greedy strategies for continuous learning and better scheduling decisions.</a:t>
            </a:r>
          </a:p>
          <a:p>
            <a:pPr algn="just"/>
            <a:endParaRPr lang="en-US" dirty="0">
              <a:latin typeface="+mj-lt"/>
            </a:endParaRPr>
          </a:p>
        </p:txBody>
      </p:sp>
      <p:pic>
        <p:nvPicPr>
          <p:cNvPr id="3" name="Picture 2" descr="A diagram of a data center&#10;&#10;AI-generated content may be incorrect.">
            <a:extLst>
              <a:ext uri="{FF2B5EF4-FFF2-40B4-BE49-F238E27FC236}">
                <a16:creationId xmlns:a16="http://schemas.microsoft.com/office/drawing/2014/main" id="{9B558DA4-DE66-4621-731B-B2FE3A60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85" y="3908121"/>
            <a:ext cx="6088041" cy="27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1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1EC89-85C7-B422-66BC-0B9022F0A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6869FA-FB80-4C3D-2542-5547F5812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8E29C8-20A2-FE89-BBA1-C7C037CA8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A67E221-8222-8E8F-54CC-5759FD950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3917DB6-E1AA-BEDB-7A90-2A65D3B31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C8E5529-652F-21A6-A8B3-4F708DC65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5A04A20-74DA-4465-9364-323261B9D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FF3428C-D646-2290-2FFF-9CAC1AD29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1525FA-D0DA-A69A-9969-06AFEBE72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8D2109E-EB3E-AD05-5135-B097F032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996DCC4-C7CF-9571-DAE3-D0139E3DC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A5BE36B-DF26-476E-D7B1-168D573D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7CD51F5-A53B-5588-790D-2ABC4FD9D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BBE7274-9DDA-E01C-08D9-6143C418F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65DBAB5-FD9A-5236-B332-246226E6F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582ED01-2630-C1A2-F36C-8C76470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189E0FF-0947-1B40-EF56-BE291A3B8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80D5AC8-5A99-20CD-938E-FE7A14A7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9C9A4A2-442E-01CC-5B07-907628203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95B2B9D-EA70-B959-26B6-209B0A82D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4A7A702-F66B-434E-6A61-0A65E8A4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869040E-B737-48DA-6D3B-147A122D1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5C2A247-0D1F-8503-FAC9-6937C33EC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B721F8A-FA44-FEE4-AB51-D6D21090D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A677BE-68D6-8364-A9B3-5487383E2426}"/>
              </a:ext>
            </a:extLst>
          </p:cNvPr>
          <p:cNvSpPr txBox="1"/>
          <p:nvPr/>
        </p:nvSpPr>
        <p:spPr>
          <a:xfrm>
            <a:off x="219076" y="348510"/>
            <a:ext cx="1108392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IN" sz="2000" b="1" u="sng" dirty="0">
                <a:solidFill>
                  <a:srgbClr val="FF0000"/>
                </a:solidFill>
              </a:rPr>
              <a:t>Problem with Traditional Q-Learning: </a:t>
            </a:r>
          </a:p>
          <a:p>
            <a:pPr algn="just"/>
            <a:r>
              <a:rPr lang="en-IN" b="1" dirty="0"/>
              <a:t>        </a:t>
            </a:r>
          </a:p>
          <a:p>
            <a:pPr algn="just"/>
            <a:r>
              <a:rPr lang="en-IN" b="1" dirty="0">
                <a:latin typeface="+mj-lt"/>
              </a:rPr>
              <a:t>Q-table in Traditional Q-Learning</a:t>
            </a:r>
            <a:r>
              <a:rPr lang="en-IN" dirty="0">
                <a:latin typeface="+mj-lt"/>
              </a:rPr>
              <a:t>:</a:t>
            </a:r>
          </a:p>
          <a:p>
            <a:pPr algn="just"/>
            <a:endParaRPr lang="en-IN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 Q-values are stored in a matrix, where rows represent     states and columns represent 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 Issue</a:t>
            </a:r>
            <a:r>
              <a:rPr lang="en-IN" dirty="0">
                <a:latin typeface="+mj-lt"/>
              </a:rPr>
              <a:t>: Exponentially growing Q-table in large or continuous state spaces, making it impractical for cloud environments.</a:t>
            </a:r>
          </a:p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1D56F-8647-0ABD-9A0A-7309346AA001}"/>
              </a:ext>
            </a:extLst>
          </p:cNvPr>
          <p:cNvSpPr txBox="1"/>
          <p:nvPr/>
        </p:nvSpPr>
        <p:spPr>
          <a:xfrm>
            <a:off x="261938" y="3098939"/>
            <a:ext cx="109410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u="sng" dirty="0">
                <a:solidFill>
                  <a:srgbClr val="FF0000"/>
                </a:solidFill>
              </a:rPr>
              <a:t>Solution: Replacing Q-Table with Deep Neural Network (DNN):</a:t>
            </a:r>
          </a:p>
          <a:p>
            <a:pPr algn="just"/>
            <a:endParaRPr lang="en-IN" b="1" dirty="0">
              <a:solidFill>
                <a:srgbClr val="FF0000"/>
              </a:solidFill>
            </a:endParaRPr>
          </a:p>
          <a:p>
            <a:pPr algn="just"/>
            <a:r>
              <a:rPr lang="en-IN" dirty="0">
                <a:effectLst/>
                <a:latin typeface="+mj-lt"/>
              </a:rPr>
              <a:t>In Deep Q-Network (DQN), instead of storing Q-values in a matrix, we use a Deep Neural Network (DNN) to approximate the Q-function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:    Q(s, a; </a:t>
            </a:r>
            <a:r>
              <a:rPr lang="el-GR" b="1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θ) ≈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Q∗(s, a)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, </a:t>
            </a:r>
            <a:r>
              <a:rPr lang="en-IN" dirty="0">
                <a:effectLst/>
                <a:latin typeface="+mj-lt"/>
              </a:rPr>
              <a:t>where: </a:t>
            </a:r>
          </a:p>
          <a:p>
            <a:pPr algn="just"/>
            <a:endParaRPr lang="en-IN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+mj-lt"/>
              </a:rPr>
              <a:t>Q(s, a; </a:t>
            </a:r>
            <a:r>
              <a:rPr lang="el-GR" dirty="0">
                <a:effectLst/>
                <a:latin typeface="+mj-lt"/>
              </a:rPr>
              <a:t>θ) </a:t>
            </a:r>
            <a:r>
              <a:rPr lang="en-IN" dirty="0">
                <a:effectLst/>
                <a:latin typeface="+mj-lt"/>
              </a:rPr>
              <a:t>is the predicted Q-value from the neural network,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l-GR" dirty="0">
                <a:effectLst/>
                <a:latin typeface="+mj-lt"/>
              </a:rPr>
              <a:t>θ </a:t>
            </a:r>
            <a:r>
              <a:rPr lang="en-IN" dirty="0">
                <a:effectLst/>
                <a:latin typeface="+mj-lt"/>
              </a:rPr>
              <a:t>represents the weights of the neural network,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+mj-lt"/>
              </a:rPr>
              <a:t>Q∗(s, a) is the optimal Q-value learned over time. </a:t>
            </a:r>
          </a:p>
        </p:txBody>
      </p:sp>
    </p:spTree>
    <p:extLst>
      <p:ext uri="{BB962C8B-B14F-4D97-AF65-F5344CB8AC3E}">
        <p14:creationId xmlns:p14="http://schemas.microsoft.com/office/powerpoint/2010/main" val="393498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281F6-04C0-353A-9D4A-33F9A51B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E99AA1-DB9A-5E23-A64A-12374340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4A97A1-541F-CED4-FA0B-F653BBB64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E1A8B04-BE58-88F9-06F2-D4269D71A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7D2E5F8-74F4-4A67-465F-EBF1CCEC1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97DCDC5-60AD-183C-759E-6163F88BD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52E65B-A775-2367-C995-E3F47B7F3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8260C6B-25E9-1BBD-2126-7F0543B5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6AB927F-025A-951F-2D26-5B23F42BB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BF52D29-6EA9-3ACF-A26D-71BD9852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6ECE349-05ED-F426-B8E5-524104797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ADD042C-92D0-40E0-73E8-A08010E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D743D1-28DB-4727-FD5B-89167ECB0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E830F74-A397-A360-36C8-B5ED90231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F310513-BD0B-F842-4A63-CBD11F2C5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36A696D-B20C-A7B0-04C8-3EE59954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E867B44-C461-C44D-13B0-D0626A533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B58C5E5-5804-6DF6-04BE-E1987996F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400334B-9C10-32E0-08B4-70C31E029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565F3924-357F-DD62-7B97-84C263C6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D806CF7-ECFD-1128-CBC4-07E7ED051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6ECFEA7-409B-27C2-5921-7DC7F7848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AB1E85C-8DE4-E582-89CB-05D34868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A7A717F-21DD-7770-16CA-EE9ECCEA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839B0-25FE-C627-A827-229FB2F368A3}"/>
              </a:ext>
            </a:extLst>
          </p:cNvPr>
          <p:cNvSpPr txBox="1"/>
          <p:nvPr/>
        </p:nvSpPr>
        <p:spPr>
          <a:xfrm>
            <a:off x="388307" y="138244"/>
            <a:ext cx="112052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IN" sz="2000" b="1" i="1" u="sng" dirty="0"/>
              <a:t>Problem Formulation (Markov Decision Process - MDP):-</a:t>
            </a:r>
          </a:p>
          <a:p>
            <a:pPr algn="just">
              <a:buNone/>
            </a:pPr>
            <a:endParaRPr lang="en-IN" b="1" dirty="0"/>
          </a:p>
          <a:p>
            <a:pPr algn="just">
              <a:buFont typeface="+mj-lt"/>
              <a:buAutoNum type="arabicPeriod"/>
            </a:pPr>
            <a:r>
              <a:rPr lang="en-IN" b="1" dirty="0">
                <a:latin typeface="+mj-lt"/>
              </a:rPr>
              <a:t>State (S)</a:t>
            </a:r>
            <a:r>
              <a:rPr lang="en-IN" dirty="0">
                <a:latin typeface="+mj-lt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dirty="0">
                <a:latin typeface="+mj-lt"/>
              </a:rPr>
              <a:t>Represents current cloud environment.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dirty="0">
                <a:latin typeface="+mj-lt"/>
              </a:rPr>
              <a:t>Includes VM utilization, pending tasks, and resource availability.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IN" dirty="0"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IN" b="1" dirty="0">
                <a:latin typeface="+mj-lt"/>
              </a:rPr>
              <a:t>Action (A)</a:t>
            </a:r>
            <a:r>
              <a:rPr lang="en-IN" dirty="0">
                <a:latin typeface="+mj-lt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dirty="0">
                <a:latin typeface="+mj-lt"/>
              </a:rPr>
              <a:t>Assigns a workflow task to a VM.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IN" dirty="0"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IN" b="1" dirty="0">
                <a:latin typeface="+mj-lt"/>
              </a:rPr>
              <a:t>Reward (R)</a:t>
            </a:r>
            <a:r>
              <a:rPr lang="en-IN" dirty="0">
                <a:latin typeface="+mj-lt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dirty="0">
                <a:latin typeface="+mj-lt"/>
              </a:rPr>
              <a:t>Encourages efficient scheduling by minimizing </a:t>
            </a:r>
            <a:r>
              <a:rPr lang="en-IN" dirty="0" err="1">
                <a:latin typeface="+mj-lt"/>
              </a:rPr>
              <a:t>makespan</a:t>
            </a:r>
            <a:r>
              <a:rPr lang="en-IN" dirty="0">
                <a:latin typeface="+mj-lt"/>
              </a:rPr>
              <a:t> and balancing workloads.</a:t>
            </a:r>
          </a:p>
          <a:p>
            <a:pPr marL="742950" lvl="1" indent="-285750" algn="just">
              <a:buFont typeface="+mj-lt"/>
              <a:buAutoNum type="arabicPeriod"/>
            </a:pPr>
            <a:endParaRPr lang="en-IN" dirty="0"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IN" b="1" dirty="0">
                <a:latin typeface="+mj-lt"/>
              </a:rPr>
              <a:t>State Transition</a:t>
            </a:r>
            <a:r>
              <a:rPr lang="en-IN" dirty="0">
                <a:latin typeface="+mj-lt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dirty="0">
                <a:latin typeface="+mj-lt"/>
              </a:rPr>
              <a:t>Moves to the next state after executing an action.</a:t>
            </a:r>
          </a:p>
          <a:p>
            <a:pPr algn="just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A0A429-E41A-B068-8805-BECC1207CBA3}"/>
              </a:ext>
            </a:extLst>
          </p:cNvPr>
          <p:cNvSpPr/>
          <p:nvPr/>
        </p:nvSpPr>
        <p:spPr>
          <a:xfrm>
            <a:off x="4681863" y="4246323"/>
            <a:ext cx="2771122" cy="52609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8AC45B-D69B-F4A7-7B3B-DA73F3B2FCD1}"/>
              </a:ext>
            </a:extLst>
          </p:cNvPr>
          <p:cNvSpPr/>
          <p:nvPr/>
        </p:nvSpPr>
        <p:spPr>
          <a:xfrm>
            <a:off x="5586609" y="5849655"/>
            <a:ext cx="1164920" cy="8517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E940787-E900-7806-7625-A3BE820E203E}"/>
              </a:ext>
            </a:extLst>
          </p:cNvPr>
          <p:cNvCxnSpPr>
            <a:stCxn id="5" idx="6"/>
            <a:endCxn id="4" idx="3"/>
          </p:cNvCxnSpPr>
          <p:nvPr/>
        </p:nvCxnSpPr>
        <p:spPr>
          <a:xfrm flipV="1">
            <a:off x="6751529" y="4509370"/>
            <a:ext cx="701456" cy="1766170"/>
          </a:xfrm>
          <a:prstGeom prst="curvedConnector3">
            <a:avLst>
              <a:gd name="adj1" fmla="val 1325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288CAC9-B52D-64E1-2E1C-93034070347E}"/>
              </a:ext>
            </a:extLst>
          </p:cNvPr>
          <p:cNvCxnSpPr>
            <a:stCxn id="4" idx="1"/>
            <a:endCxn id="5" idx="2"/>
          </p:cNvCxnSpPr>
          <p:nvPr/>
        </p:nvCxnSpPr>
        <p:spPr>
          <a:xfrm rot="10800000" flipH="1" flipV="1">
            <a:off x="4681863" y="4509370"/>
            <a:ext cx="904746" cy="1766170"/>
          </a:xfrm>
          <a:prstGeom prst="curvedConnector3">
            <a:avLst>
              <a:gd name="adj1" fmla="val -252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D6E3F8BA-F288-FC55-27B8-AA1BFF0A6375}"/>
              </a:ext>
            </a:extLst>
          </p:cNvPr>
          <p:cNvCxnSpPr>
            <a:stCxn id="4" idx="1"/>
          </p:cNvCxnSpPr>
          <p:nvPr/>
        </p:nvCxnSpPr>
        <p:spPr>
          <a:xfrm rot="10800000" flipH="1" flipV="1">
            <a:off x="4681862" y="4509369"/>
            <a:ext cx="1004953" cy="1540593"/>
          </a:xfrm>
          <a:prstGeom prst="curvedConnector4">
            <a:avLst>
              <a:gd name="adj1" fmla="val -22747"/>
              <a:gd name="adj2" fmla="val 585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8065E66-1E33-D55D-2C6D-27F0B736395B}"/>
              </a:ext>
            </a:extLst>
          </p:cNvPr>
          <p:cNvSpPr txBox="1"/>
          <p:nvPr/>
        </p:nvSpPr>
        <p:spPr>
          <a:xfrm>
            <a:off x="7828767" y="5123145"/>
            <a:ext cx="92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BB44C6-22B8-58D6-EE8E-7D91A07EC4F8}"/>
              </a:ext>
            </a:extLst>
          </p:cNvPr>
          <p:cNvSpPr txBox="1"/>
          <p:nvPr/>
        </p:nvSpPr>
        <p:spPr>
          <a:xfrm>
            <a:off x="4797425" y="5013325"/>
            <a:ext cx="88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State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2DFC7-1209-4FFD-780F-4238179FF887}"/>
              </a:ext>
            </a:extLst>
          </p:cNvPr>
          <p:cNvSpPr txBox="1"/>
          <p:nvPr/>
        </p:nvSpPr>
        <p:spPr>
          <a:xfrm>
            <a:off x="3551714" y="5492477"/>
            <a:ext cx="109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98215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E2036-6B85-CF5C-6C81-AA2860F1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01519C-AA1C-E87A-5BF8-7CEF2BEF9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E3644-BCF8-353E-BFF5-D6DC19C3D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4E3D69A-AB06-33A7-B165-F52B82593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B7DF9E-8B60-78AA-3BF3-0B9831EE0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67D2EC-91B0-4E49-091B-EA467265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E54A69D-BCFF-DC13-2A63-E3154392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31B1F84-E00D-B5CB-7571-0E95BD579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7C6C376-C8A4-909E-DFF7-EB154B4D1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1287195-F414-7B5F-D8BB-0928647C5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7B10ABF-BD09-AF00-A195-972555390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162297B-7590-9382-1497-AD41D4150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30065DC-D68D-2D16-B6B4-1237B8998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481780A-7106-8688-AB63-FC7EA0ABD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92E869D-F320-7D61-475E-6669812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A28BA94-0F22-E97C-AFA4-20C082973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E23A6D9-7CA6-C326-AE5B-64A642775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16CE31F-0A6A-61F3-2B63-4031E9363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614C2-D615-E4D4-3A40-973A770C1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F53F42C-8395-3E58-F375-95FDD4FEA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07B2231-AEFD-EA32-839A-209544D82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C5E2C37-3B91-E423-835F-F181A41F0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FCA4F30-C524-295C-DDAF-E05F88076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9D92D7E-739D-20DF-1DC1-AB1303D1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D8C1D1-D404-BAAB-C205-BFE19C4A973A}"/>
              </a:ext>
            </a:extLst>
          </p:cNvPr>
          <p:cNvSpPr txBox="1"/>
          <p:nvPr/>
        </p:nvSpPr>
        <p:spPr>
          <a:xfrm>
            <a:off x="37579" y="-8872"/>
            <a:ext cx="7406207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IN" sz="2400" b="1" u="sng" dirty="0">
                <a:solidFill>
                  <a:schemeClr val="accent6">
                    <a:lumMod val="75000"/>
                  </a:schemeClr>
                </a:solidFill>
              </a:rPr>
              <a:t>Working Process of the Algorithm:-</a:t>
            </a:r>
            <a:endParaRPr lang="en-IN" b="1" dirty="0"/>
          </a:p>
          <a:p>
            <a:pPr algn="just">
              <a:buNone/>
            </a:pPr>
            <a:endParaRPr lang="en-IN" b="1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Initialize the Environment</a:t>
            </a:r>
            <a:endParaRPr lang="en-IN" dirty="0">
              <a:latin typeface="+mj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Define workflows, virtual machines (VMs), and resource constraints.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Simulate the cloud environment to represent task execution and scheduling.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Initialize the DQN Model</a:t>
            </a:r>
            <a:endParaRPr lang="en-IN" dirty="0">
              <a:latin typeface="+mj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Construct a deep neural network to approximate Q-values.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The Q-values guide decisions on task-to-VM assignment.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Execute Training Process</a:t>
            </a:r>
            <a:endParaRPr lang="en-IN" dirty="0">
              <a:latin typeface="+mj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Observe the Current State</a:t>
            </a:r>
            <a:r>
              <a:rPr lang="en-IN" dirty="0">
                <a:latin typeface="+mj-lt"/>
              </a:rPr>
              <a:t>: Monitor VM status and task queue.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Action Selection</a:t>
            </a:r>
            <a:r>
              <a:rPr lang="en-IN" dirty="0">
                <a:latin typeface="+mj-lt"/>
              </a:rPr>
              <a:t>: Use </a:t>
            </a:r>
            <a:r>
              <a:rPr lang="el-GR" dirty="0">
                <a:latin typeface="+mj-lt"/>
              </a:rPr>
              <a:t>ε-</a:t>
            </a:r>
            <a:r>
              <a:rPr lang="en-IN" dirty="0">
                <a:latin typeface="+mj-lt"/>
              </a:rPr>
              <a:t>greedy strategy for balancing exploration vs. exploitation.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Execute Actions</a:t>
            </a:r>
            <a:r>
              <a:rPr lang="en-IN" dirty="0">
                <a:latin typeface="+mj-lt"/>
              </a:rPr>
              <a:t>: Perform actions and receive rewards based on task scheduling.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Replay Memory</a:t>
            </a:r>
            <a:r>
              <a:rPr lang="en-IN" dirty="0">
                <a:latin typeface="+mj-lt"/>
              </a:rPr>
              <a:t>: Store experiences for future learning.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Update DQN Model</a:t>
            </a:r>
            <a:r>
              <a:rPr lang="en-IN" dirty="0">
                <a:latin typeface="+mj-lt"/>
              </a:rPr>
              <a:t>: Use mini-batch Q-learning to refine the model.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b="1" dirty="0">
                <a:latin typeface="+mj-lt"/>
              </a:rPr>
              <a:t>Deploy the Trained Model</a:t>
            </a:r>
            <a:endParaRPr lang="en-IN" dirty="0">
              <a:latin typeface="+mj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Use the optimized DQN model for real-time workflow task scheduling.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Achieve dynamic and efficient task allocation in the cloud environment.</a:t>
            </a:r>
          </a:p>
          <a:p>
            <a:pPr algn="just"/>
            <a:endParaRPr lang="en-US" dirty="0"/>
          </a:p>
        </p:txBody>
      </p:sp>
      <p:pic>
        <p:nvPicPr>
          <p:cNvPr id="32" name="Picture 31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2F6E1B77-4085-BC7F-097B-B2EDD97A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6" y="1608931"/>
            <a:ext cx="4621213" cy="3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C891D-519C-DDB8-BE5C-9293FF57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661E99-C637-4A01-0D85-65113C2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DFCC3D-052D-E8D2-CE69-165398B05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8425FB7-5D8B-E34F-CBA8-36883B28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80439EA-C6BD-9290-85BB-0FADF73EE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ABB5E83-BE80-1CEC-0CCC-4EBE82F25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0B943BE-CCFE-2E55-734D-08EE673A3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887334-7622-D955-788C-080B0245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9F7B258-FBA4-10A7-0F3D-EF2E8459C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E94A906-B596-E796-19D1-81438ADF0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ED47E7A-E18C-1093-77E1-7192D1023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08B1765-369A-F169-7C32-106B6173D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EE0C6A-941F-3ADA-7C69-E8FEB7F18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0793C30-6E94-8268-1673-C2A721971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A33E817-096B-2B1A-BD60-7CD01A636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46A88CE-CA09-FB72-47FC-3B828E55A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E9B0561-0958-F1BC-25EE-A78E10A89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EE18F96-6D15-A2AE-00B2-26709133E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C776E5-421E-77AD-1E08-325C9D67C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2B43E6-2925-F652-E02F-C6A15730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9F79243-864D-2819-4CF5-721E7B723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C7DBA9-9489-007F-2249-6868DBE4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F9FF051-EB3C-62F2-7209-DFEF2384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4459BD6-1267-5BAC-0D4C-6013A7B84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8FC5B9-A86E-52F6-D097-A620D2B02D3A}"/>
              </a:ext>
            </a:extLst>
          </p:cNvPr>
          <p:cNvSpPr txBox="1"/>
          <p:nvPr/>
        </p:nvSpPr>
        <p:spPr>
          <a:xfrm>
            <a:off x="121085" y="148757"/>
            <a:ext cx="11949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Task Ranking and Communication Cost Calculation:</a:t>
            </a:r>
          </a:p>
          <a:p>
            <a:pPr lvl="1" algn="just">
              <a:buFont typeface="+mj-lt"/>
              <a:buAutoNum type="arabicPeriod"/>
            </a:pPr>
            <a:r>
              <a:rPr lang="en-IN" b="1" dirty="0"/>
              <a:t>Task Ranking Strategy</a:t>
            </a:r>
            <a:endParaRPr lang="en-IN" dirty="0"/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Reverse Topological Order</a:t>
            </a:r>
            <a:r>
              <a:rPr lang="en-IN" dirty="0"/>
              <a:t>: Process tasks from exit nodes backward.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Exit Tasks</a:t>
            </a:r>
            <a:r>
              <a:rPr lang="en-IN" dirty="0"/>
              <a:t>: Rank = execution time.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Other Tasks</a:t>
            </a:r>
            <a:r>
              <a:rPr lang="en-IN" dirty="0"/>
              <a:t>:</a:t>
            </a:r>
          </a:p>
          <a:p>
            <a:pPr lvl="3" algn="just"/>
            <a:r>
              <a:rPr lang="en-IN" dirty="0"/>
              <a:t> Formula:  </a:t>
            </a:r>
            <a:r>
              <a:rPr lang="en-IN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rank(t) = exec time(t) + max [rank(c) + avg_common_cost(t, c)]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Sorting</a:t>
            </a:r>
            <a:r>
              <a:rPr lang="en-IN" dirty="0"/>
              <a:t>: Tasks sorted in descending order, prioritizing the critical path.</a:t>
            </a:r>
          </a:p>
          <a:p>
            <a:pPr marL="1200150" lvl="2" indent="-285750" algn="just">
              <a:buFont typeface="+mj-lt"/>
              <a:buAutoNum type="arabicPeriod"/>
            </a:pPr>
            <a:endParaRPr lang="en-IN" dirty="0"/>
          </a:p>
          <a:p>
            <a:pPr lvl="1" algn="just">
              <a:buFont typeface="+mj-lt"/>
              <a:buAutoNum type="arabicPeriod"/>
            </a:pPr>
            <a:r>
              <a:rPr lang="en-IN" b="1" dirty="0"/>
              <a:t>Advantages Over Topological Sort</a:t>
            </a:r>
            <a:endParaRPr lang="en-IN" dirty="0"/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Incorporates Execution &amp; Communication Costs</a:t>
            </a:r>
            <a:r>
              <a:rPr lang="en-IN" dirty="0"/>
              <a:t>: Provides a more accurate task priority.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IN" b="1" dirty="0"/>
              <a:t>Critical Path Focus</a:t>
            </a:r>
            <a:r>
              <a:rPr lang="en-IN" dirty="0"/>
              <a:t>: Prioritizes time-sensitive tasks, improving scheduling efficiency.</a:t>
            </a:r>
          </a:p>
          <a:p>
            <a:pPr algn="just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4AB89-280F-9DAD-047E-9067D724A0E0}"/>
              </a:ext>
            </a:extLst>
          </p:cNvPr>
          <p:cNvSpPr txBox="1"/>
          <p:nvPr/>
        </p:nvSpPr>
        <p:spPr>
          <a:xfrm>
            <a:off x="178431" y="3468704"/>
            <a:ext cx="11818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Communication Cost Calculation:</a:t>
            </a:r>
          </a:p>
          <a:p>
            <a:pPr lvl="2" algn="just">
              <a:buFont typeface="+mj-lt"/>
              <a:buAutoNum type="arabicPeriod"/>
            </a:pPr>
            <a:r>
              <a:rPr lang="en-IN" b="1" dirty="0"/>
              <a:t>Same Virtual Machine (VM)</a:t>
            </a:r>
            <a:r>
              <a:rPr lang="en-IN" dirty="0"/>
              <a:t>: Communication cost = local latency </a:t>
            </a:r>
            <a:r>
              <a:rPr lang="en-IN" dirty="0" err="1"/>
              <a:t>Lm</a:t>
            </a:r>
            <a:r>
              <a:rPr lang="en-IN" dirty="0"/>
              <a:t>.</a:t>
            </a:r>
          </a:p>
          <a:p>
            <a:pPr lvl="2" algn="just">
              <a:buFont typeface="+mj-lt"/>
              <a:buAutoNum type="arabicPeriod"/>
            </a:pPr>
            <a:endParaRPr lang="en-IN" dirty="0"/>
          </a:p>
          <a:p>
            <a:pPr lvl="2" algn="just">
              <a:buFont typeface="+mj-lt"/>
              <a:buAutoNum type="arabicPeriod"/>
            </a:pPr>
            <a:r>
              <a:rPr lang="en-IN" b="1" dirty="0"/>
              <a:t>Different VMs</a:t>
            </a:r>
            <a:r>
              <a:rPr lang="en-IN" dirty="0"/>
              <a:t>:</a:t>
            </a:r>
          </a:p>
          <a:p>
            <a:r>
              <a:rPr lang="en-IN" dirty="0"/>
              <a:t>                        Formula</a:t>
            </a:r>
            <a:r>
              <a:rPr lang="en-IN" i="1" dirty="0"/>
              <a:t>:</a:t>
            </a:r>
            <a:r>
              <a:rPr lang="en-IN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C(Ti, Tk, V Mm, V Mn) = </a:t>
            </a:r>
            <a:r>
              <a:rPr lang="en-IN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Lm</a:t>
            </a:r>
            <a:r>
              <a:rPr lang="en-IN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+ (</a:t>
            </a:r>
            <a:r>
              <a:rPr lang="en-IN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Di,k</a:t>
            </a:r>
            <a:r>
              <a:rPr lang="en-IN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/ </a:t>
            </a:r>
            <a:r>
              <a:rPr lang="en-IN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Bm,n</a:t>
            </a:r>
            <a:r>
              <a:rPr lang="en-IN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1657350" lvl="3" indent="-285750" algn="just">
              <a:buFont typeface="+mj-lt"/>
              <a:buAutoNum type="arabicPeriod"/>
            </a:pPr>
            <a:r>
              <a:rPr lang="en-IN" dirty="0"/>
              <a:t>Where </a:t>
            </a:r>
            <a:r>
              <a:rPr lang="en-IN" dirty="0" err="1"/>
              <a:t>Di,k</a:t>
            </a:r>
            <a:r>
              <a:rPr lang="en-IN" dirty="0"/>
              <a:t> is the data size and </a:t>
            </a:r>
            <a:r>
              <a:rPr lang="en-IN" dirty="0" err="1"/>
              <a:t>Bm,n</a:t>
            </a:r>
            <a:r>
              <a:rPr lang="en-IN" dirty="0"/>
              <a:t> is the available bandwidth.</a:t>
            </a:r>
          </a:p>
          <a:p>
            <a:pPr marL="1657350" lvl="3" indent="-285750" algn="just">
              <a:buFont typeface="+mj-lt"/>
              <a:buAutoNum type="arabicPeriod"/>
            </a:pPr>
            <a:endParaRPr lang="en-IN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Reward Function Design:</a:t>
            </a:r>
          </a:p>
          <a:p>
            <a:pPr algn="just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                </a:t>
            </a:r>
            <a:r>
              <a:rPr lang="en-IN" b="1" dirty="0"/>
              <a:t>Purpose</a:t>
            </a:r>
            <a:r>
              <a:rPr lang="en-IN" dirty="0"/>
              <a:t>: Ensures stability and convergence in multi-agent learning.</a:t>
            </a:r>
          </a:p>
          <a:p>
            <a:pPr algn="just"/>
            <a:r>
              <a:rPr lang="en-IN" b="1" dirty="0"/>
              <a:t>                 Formula</a:t>
            </a:r>
            <a:r>
              <a:rPr lang="en-IN" dirty="0"/>
              <a:t>:  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</a:rPr>
              <a:t>w1=(</a:t>
            </a:r>
            <a:r>
              <a:rPr lang="en-IN" i="1" dirty="0" err="1">
                <a:solidFill>
                  <a:schemeClr val="bg2">
                    <a:lumMod val="75000"/>
                  </a:schemeClr>
                </a:solidFill>
                <a:effectLst/>
                <a:latin typeface="CMMI12"/>
              </a:rPr>
              <a:t>Et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latin typeface="CMMI8"/>
              </a:rPr>
              <a:t>k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effectLst/>
                <a:latin typeface="CMMI8"/>
              </a:rPr>
              <a:t>,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latin typeface="CMMI8"/>
              </a:rPr>
              <a:t>i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effectLst/>
                <a:latin typeface="CMMI8"/>
              </a:rPr>
              <a:t>,j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(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MI12"/>
              </a:rPr>
              <a:t>a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) 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SY10"/>
              </a:rPr>
              <a:t>− 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(</a:t>
            </a:r>
            <a:r>
              <a:rPr lang="en-IN" i="1" dirty="0" err="1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makespan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SY8"/>
              </a:rPr>
              <a:t>′ 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SY10"/>
              </a:rPr>
              <a:t>− </a:t>
            </a:r>
            <a:r>
              <a:rPr lang="en-IN" i="1" dirty="0" err="1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makespan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)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latin typeface="CMR8"/>
              </a:rPr>
              <a:t>**3)/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MI12"/>
              </a:rPr>
              <a:t> </a:t>
            </a:r>
            <a:r>
              <a:rPr lang="en-IN" i="1" dirty="0" err="1">
                <a:solidFill>
                  <a:schemeClr val="bg2">
                    <a:lumMod val="75000"/>
                  </a:schemeClr>
                </a:solidFill>
                <a:effectLst/>
                <a:latin typeface="CMMI12"/>
              </a:rPr>
              <a:t>Et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latin typeface="CMMI8"/>
              </a:rPr>
              <a:t>k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effectLst/>
                <a:latin typeface="CMMI8"/>
              </a:rPr>
              <a:t>,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latin typeface="CMMI8"/>
              </a:rPr>
              <a:t>i</a:t>
            </a:r>
            <a:r>
              <a:rPr lang="en-IN" i="1" baseline="-25000" dirty="0" err="1">
                <a:solidFill>
                  <a:schemeClr val="bg2">
                    <a:lumMod val="75000"/>
                  </a:schemeClr>
                </a:solidFill>
                <a:effectLst/>
                <a:latin typeface="CMMI8"/>
              </a:rPr>
              <a:t>,j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(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MI12"/>
              </a:rPr>
              <a:t>a</a:t>
            </a:r>
            <a:r>
              <a:rPr lang="en-IN" i="1" dirty="0">
                <a:solidFill>
                  <a:schemeClr val="bg2">
                    <a:lumMod val="75000"/>
                  </a:schemeClr>
                </a:solidFill>
                <a:effectLst/>
                <a:latin typeface="CMR12"/>
              </a:rPr>
              <a:t>) </a:t>
            </a:r>
          </a:p>
          <a:p>
            <a:pPr algn="just"/>
            <a:r>
              <a:rPr lang="en-IN" b="1" i="1" dirty="0">
                <a:solidFill>
                  <a:schemeClr val="bg2">
                    <a:lumMod val="75000"/>
                  </a:schemeClr>
                </a:solidFill>
                <a:latin typeface="CMR12"/>
              </a:rPr>
              <a:t>                   </a:t>
            </a:r>
            <a:r>
              <a:rPr lang="en-IN" b="1" dirty="0"/>
              <a:t>Impact</a:t>
            </a:r>
            <a:r>
              <a:rPr lang="en-IN" dirty="0"/>
              <a:t>: Drives efficient task scheduling by rewarding </a:t>
            </a:r>
            <a:r>
              <a:rPr lang="en-IN" dirty="0" err="1"/>
              <a:t>makespan</a:t>
            </a:r>
            <a:r>
              <a:rPr lang="en-IN" dirty="0"/>
              <a:t> reduction.</a:t>
            </a:r>
          </a:p>
        </p:txBody>
      </p:sp>
    </p:spTree>
    <p:extLst>
      <p:ext uri="{BB962C8B-B14F-4D97-AF65-F5344CB8AC3E}">
        <p14:creationId xmlns:p14="http://schemas.microsoft.com/office/powerpoint/2010/main" val="160989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D78E0-4B36-AC4A-8D93-A3B42766F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43804F-DBE8-3217-67C9-7F7F7A86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2464B6-8B08-BCC1-C0FC-34DD5446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44876E-9407-9E8A-5799-59D2D5F33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6B050E9-AE10-BA7C-5DE2-56483910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D2DBA1A-94A8-FE04-8E86-1E75ABDEE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DDE8D2A-2B5C-3D8A-C58B-4EF1BA17F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ED21E36-525B-A1E2-0F0F-35BFD1F6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5B83813-7045-D6F4-FDA5-EC12E41D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2D197C6-67BB-9829-9AB1-B0529E001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A6F54F-EDDC-5040-D999-F37066FC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EDE51122-EC3F-D17B-FDDB-7931412BA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EFEF9B0-9503-CFA9-9B30-87BD59A85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2D89570-B65A-84EF-EDEF-EEBDA845E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23666B3-95F8-7D2E-E819-9A2D6B43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6B2E881-17CF-19E5-B954-26754AD7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1D18A82-AB1D-8C5D-D7F3-AAA75D147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33DF45A-0B36-9DBD-30AF-6622AA422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A029698-D5E9-6544-7F47-7D536053B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5544F6A-0BEA-797E-6310-C6F742864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735997E9-2BE0-4CF6-3E07-BFB60192D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791C45A-44CB-7BF4-CBE9-8E5C8576A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2DF860A-8E74-747E-BEF9-80B5BF57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F892AE8-2CAD-6F61-6F15-5896F15D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C7AF77-B64A-BD05-7F01-ED2CE55F5AA7}"/>
              </a:ext>
            </a:extLst>
          </p:cNvPr>
          <p:cNvSpPr txBox="1"/>
          <p:nvPr/>
        </p:nvSpPr>
        <p:spPr>
          <a:xfrm>
            <a:off x="111919" y="86259"/>
            <a:ext cx="121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Performance Analysis with varying number of tasks and virtual machines:-</a:t>
            </a:r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00F83E2-F2BE-EA88-653A-B81AE966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2" y="2529124"/>
            <a:ext cx="4758835" cy="3574154"/>
          </a:xfrm>
          <a:prstGeom prst="rect">
            <a:avLst/>
          </a:prstGeom>
        </p:spPr>
      </p:pic>
      <p:pic>
        <p:nvPicPr>
          <p:cNvPr id="9" name="Picture 8" descr="A graph showing a graph of a chart&#10;&#10;AI-generated content may be incorrect.">
            <a:extLst>
              <a:ext uri="{FF2B5EF4-FFF2-40B4-BE49-F238E27FC236}">
                <a16:creationId xmlns:a16="http://schemas.microsoft.com/office/drawing/2014/main" id="{5BFA6663-85E9-FFDE-A12A-8C77E7C4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23" y="2644871"/>
            <a:ext cx="6573999" cy="35741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A71FD3-6C3F-71E5-04C9-C7DA26CC52E7}"/>
              </a:ext>
            </a:extLst>
          </p:cNvPr>
          <p:cNvSpPr txBox="1"/>
          <p:nvPr/>
        </p:nvSpPr>
        <p:spPr>
          <a:xfrm>
            <a:off x="1306513" y="1182264"/>
            <a:ext cx="882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i="1" u="sng" dirty="0"/>
              <a:t>No. of tasks: 50, No. of VMs: 5</a:t>
            </a:r>
            <a:br>
              <a:rPr lang="en-US" sz="2000" b="1" i="1" u="sng" dirty="0"/>
            </a:br>
            <a:endParaRPr lang="en-US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139132697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150</TotalTime>
  <Words>1305</Words>
  <Application>Microsoft Macintosh PowerPoint</Application>
  <PresentationFormat>Widescreen</PresentationFormat>
  <Paragraphs>177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Aptos</vt:lpstr>
      <vt:lpstr>Arial</vt:lpstr>
      <vt:lpstr>Bookman Old Style</vt:lpstr>
      <vt:lpstr>Calibri Light</vt:lpstr>
      <vt:lpstr>CMBXTI10</vt:lpstr>
      <vt:lpstr>CMMI12</vt:lpstr>
      <vt:lpstr>CMMI8</vt:lpstr>
      <vt:lpstr>CMR12</vt:lpstr>
      <vt:lpstr>CMR8</vt:lpstr>
      <vt:lpstr>CMSY10</vt:lpstr>
      <vt:lpstr>CMSY8</vt:lpstr>
      <vt:lpstr>Courier New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SAHDEV</dc:creator>
  <cp:lastModifiedBy>SAHDEV</cp:lastModifiedBy>
  <cp:revision>82</cp:revision>
  <dcterms:created xsi:type="dcterms:W3CDTF">2025-04-28T09:53:43Z</dcterms:created>
  <dcterms:modified xsi:type="dcterms:W3CDTF">2025-11-18T16:42:15Z</dcterms:modified>
</cp:coreProperties>
</file>